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31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6" r:id="rId23"/>
    <p:sldId id="314" r:id="rId24"/>
    <p:sldId id="317" r:id="rId25"/>
    <p:sldId id="319" r:id="rId26"/>
    <p:sldId id="318" r:id="rId27"/>
    <p:sldId id="287" r:id="rId28"/>
    <p:sldId id="293" r:id="rId29"/>
    <p:sldId id="294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28" autoAdjust="0"/>
    <p:restoredTop sz="94222" autoAdjust="0"/>
  </p:normalViewPr>
  <p:slideViewPr>
    <p:cSldViewPr snapToGrid="0" showGuides="1">
      <p:cViewPr varScale="1">
        <p:scale>
          <a:sx n="295" d="100"/>
          <a:sy n="295" d="100"/>
        </p:scale>
        <p:origin x="752" y="176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200000000000002E-2"/>
          <c:y val="6.7616006013885663E-2"/>
          <c:w val="0.69319382677165353"/>
          <c:h val="0.819377923809620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E7C-4210-A2A5-8FE06D09D8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E7C-4210-A2A5-8FE06D09D8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BE7C-4210-A2A5-8FE06D09D8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BE7C-4210-A2A5-8FE06D09D8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BE7C-4210-A2A5-8FE06D09D8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BE7C-4210-A2A5-8FE06D09D8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rgbClr val="000000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E7C-4210-A2A5-8FE06D09D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</c:plotArea>
    <c:legend>
      <c:legendPos val="r"/>
      <c:overlay val="0"/>
      <c:txPr>
        <a:bodyPr/>
        <a:lstStyle/>
        <a:p>
          <a:pPr>
            <a:defRPr sz="1000">
              <a:solidFill>
                <a:schemeClr val="tx1"/>
              </a:solidFill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1270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BB4E6"/>
              </a:solidFill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A3-4C64-8E53-E6E274FBB07C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8-4405-A380-7565C81E98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8-4405-A380-7565C81E9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0864"/>
        <c:axId val="739502432"/>
      </c:barChart>
      <c:catAx>
        <c:axId val="7395008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2432"/>
        <c:crosses val="autoZero"/>
        <c:auto val="1"/>
        <c:lblAlgn val="ctr"/>
        <c:lblOffset val="100"/>
        <c:noMultiLvlLbl val="0"/>
      </c:catAx>
      <c:valAx>
        <c:axId val="73950243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0BE87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1-479C-A5C8-5B2E8F1689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1-479C-A5C8-5B2E8F168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3608"/>
        <c:axId val="739510664"/>
      </c:barChart>
      <c:catAx>
        <c:axId val="7395036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10664"/>
        <c:crosses val="autoZero"/>
        <c:auto val="1"/>
        <c:lblAlgn val="ctr"/>
        <c:lblOffset val="100"/>
        <c:noMultiLvlLbl val="0"/>
      </c:catAx>
      <c:valAx>
        <c:axId val="739510664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3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85D8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8-4E2B-8297-F8568C4C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C8-4E2B-8297-F8568C4CD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5960"/>
        <c:axId val="739506352"/>
      </c:barChart>
      <c:catAx>
        <c:axId val="73950596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6352"/>
        <c:crosses val="autoZero"/>
        <c:auto val="1"/>
        <c:lblAlgn val="ctr"/>
        <c:lblOffset val="100"/>
        <c:noMultiLvlLbl val="0"/>
      </c:catAx>
      <c:valAx>
        <c:axId val="73950635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5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2-4C26-B38B-DE1022EC9C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D2-4C26-B38B-DE1022EC9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21248"/>
        <c:axId val="739521640"/>
      </c:barChart>
      <c:catAx>
        <c:axId val="73952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21640"/>
        <c:crosses val="autoZero"/>
        <c:auto val="1"/>
        <c:lblAlgn val="ctr"/>
        <c:lblOffset val="100"/>
        <c:noMultiLvlLbl val="0"/>
      </c:catAx>
      <c:valAx>
        <c:axId val="739521640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21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05/10/2025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 (.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  <a:blipFill>
                <a:blip r:embed="rId2"/>
                <a:stretch>
                  <a:fillRect t="-3057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  <a:blipFill>
                <a:blip r:embed="rId10"/>
                <a:stretch>
                  <a:fillRect l="-243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matrix (weight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) has a bias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associated: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fully trained LLM can be further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fine-tuned</a:t>
            </a:r>
            <a:r>
              <a:rPr lang="en-US" dirty="0">
                <a:latin typeface="Helvetica" pitchFamily="2" charset="0"/>
              </a:rPr>
              <a:t> for specific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downstream tasks</a:t>
            </a:r>
          </a:p>
          <a:p>
            <a:pPr lvl="2">
              <a:buClr>
                <a:srgbClr val="FF7900"/>
              </a:buClr>
            </a:pPr>
            <a:r>
              <a:rPr lang="en-US" dirty="0" err="1">
                <a:latin typeface="Helvetica" pitchFamily="2" charset="0"/>
              </a:rPr>
              <a:t>Aghajanyan</a:t>
            </a:r>
            <a:r>
              <a:rPr lang="en-US" dirty="0">
                <a:latin typeface="Helvetica" pitchFamily="2" charset="0"/>
              </a:rPr>
              <a:t> et. al.</a:t>
            </a:r>
            <a:r>
              <a:rPr lang="en-US" baseline="30000" dirty="0">
                <a:latin typeface="Helvetica" pitchFamily="2" charset="0"/>
              </a:rPr>
              <a:t>1</a:t>
            </a:r>
            <a:r>
              <a:rPr lang="en-US" dirty="0">
                <a:latin typeface="Helvetica" pitchFamily="2" charset="0"/>
              </a:rPr>
              <a:t> showed that  show that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learned over-parametrized models in fact reside on a low intrinsic dimension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modifying all weights, update only tiny fraction of them -&gt;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achieve efficiency in memory &amp; compute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During </a:t>
            </a:r>
            <a:r>
              <a:rPr lang="en-US" dirty="0">
                <a:solidFill>
                  <a:schemeClr val="bg2"/>
                </a:solidFill>
              </a:rPr>
              <a:t>backpropagation</a:t>
            </a:r>
            <a:r>
              <a:rPr lang="en-US" dirty="0"/>
              <a:t>, the weight update matrix has a </a:t>
            </a:r>
            <a:r>
              <a:rPr lang="en-US" dirty="0">
                <a:solidFill>
                  <a:schemeClr val="bg2"/>
                </a:solidFill>
              </a:rPr>
              <a:t>lower rank</a:t>
            </a: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135B-B59E-B899-E1E8-77971885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363031"/>
            <a:ext cx="7824159" cy="2229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83A5-7774-7FD0-9A90-A1946CC8FB14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C64A-21F4-8708-9147-80539B87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3B1E-9E57-1EEF-D63B-1B0898AA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LLM is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frozen</a:t>
            </a:r>
            <a:r>
              <a:rPr lang="en-US" dirty="0">
                <a:latin typeface="Helvetica" pitchFamily="2" charset="0"/>
              </a:rPr>
              <a:t>, only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smaller intermediate layers </a:t>
            </a:r>
            <a:r>
              <a:rPr lang="en-US" dirty="0">
                <a:latin typeface="Helvetica" pitchFamily="2" charset="0"/>
              </a:rPr>
              <a:t>are added and trained: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adapters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They can be changed and fine-tuned per specific task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single LLM backbone can be used to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multiple tasks</a:t>
            </a:r>
            <a:r>
              <a:rPr lang="en-US" dirty="0">
                <a:latin typeface="Helvetica" pitchFamily="2" charset="0"/>
              </a:rPr>
              <a:t> via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different adapters</a:t>
            </a:r>
          </a:p>
          <a:p>
            <a:pPr lvl="2">
              <a:buClr>
                <a:srgbClr val="FF7900"/>
              </a:buClr>
            </a:pPr>
            <a:r>
              <a:rPr lang="en-US" i="1" dirty="0">
                <a:latin typeface="Helvetica" pitchFamily="2" charset="0"/>
              </a:rPr>
              <a:t>Avoid fine-tuning entire model, just train some smaller 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AD1C0-6DB6-DCD3-850F-4F215491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94CE-B305-F14B-4A96-11C2B4521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C7DE-48AF-0F4E-C17C-9F122CD19FB6}"/>
              </a:ext>
            </a:extLst>
          </p:cNvPr>
          <p:cNvSpPr txBox="1"/>
          <p:nvPr/>
        </p:nvSpPr>
        <p:spPr>
          <a:xfrm>
            <a:off x="310142" y="4722118"/>
            <a:ext cx="301204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Houlsby</a:t>
            </a:r>
            <a:r>
              <a:rPr lang="en-US" sz="1000" dirty="0"/>
              <a:t> et. Al. (2019) - arXiv:1902.00751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7FFA-46F7-26EF-B683-14D5B259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34" y="2242137"/>
            <a:ext cx="3115803" cy="234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CAD7F-0C45-949E-C450-009B7AE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" t="4220" r="6317" b="4219"/>
          <a:stretch>
            <a:fillRect/>
          </a:stretch>
        </p:blipFill>
        <p:spPr>
          <a:xfrm>
            <a:off x="711679" y="2242136"/>
            <a:ext cx="3410140" cy="2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Adapters are limited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C7EF8-57C0-09DB-BAC4-AA4804F0B823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033388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Inference Latency: </a:t>
            </a:r>
            <a:r>
              <a:rPr lang="en-US" dirty="0">
                <a:latin typeface="Helvetica" pitchFamily="2" charset="0"/>
              </a:rPr>
              <a:t>adapters increase the model's overall depth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extra computations per forward pass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can significantly slow down inference time for real-world applications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Potential Bottlenecks: </a:t>
            </a:r>
            <a:r>
              <a:rPr lang="en-US" dirty="0">
                <a:latin typeface="Helvetica" pitchFamily="2" charset="0"/>
              </a:rPr>
              <a:t>The "down-project, process, up-project" structure of an adapter can limit the expressiveness and richness of the adaptations being learned for the task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A1A2-FF66-17E4-70E1-4788EE4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3" y="1053854"/>
            <a:ext cx="4334504" cy="113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84D8F-F214-6B72-67D9-E800A92B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3" y="2294218"/>
            <a:ext cx="4334504" cy="2306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3F8B-77AD-9F1A-EAB5-968797D29301}"/>
              </a:ext>
            </a:extLst>
          </p:cNvPr>
          <p:cNvSpPr txBox="1"/>
          <p:nvPr/>
        </p:nvSpPr>
        <p:spPr>
          <a:xfrm>
            <a:off x="5848046" y="4680267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arXiv:2106.09685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7" y="1505086"/>
            <a:ext cx="1714500" cy="171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1F06-97EF-9BA7-BA2A-4D85EE46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4377B-5FFC-A310-0147-25F3ED0C6F9D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C011F-061E-6C6C-142C-1E3BA3DC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Low-Rank Adapters are Better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FF41F-0C7E-A103-DDA1-851D49E9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17" y="1115207"/>
            <a:ext cx="3657599" cy="12768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E8808D-4F3E-06EC-8412-D740D95C797B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309432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Q: </a:t>
            </a:r>
            <a:r>
              <a:rPr lang="en-US" dirty="0">
                <a:latin typeface="Helvetica" pitchFamily="2" charset="0"/>
              </a:rPr>
              <a:t>Can we get the same parameter efficiency as Adapters without adding any inference latency?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A: </a:t>
            </a:r>
            <a:r>
              <a:rPr lang="en-US" dirty="0">
                <a:latin typeface="Helvetica" pitchFamily="2" charset="0"/>
              </a:rPr>
              <a:t>YES!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LoRA</a:t>
            </a:r>
            <a:r>
              <a:rPr lang="en-US" baseline="30000" dirty="0">
                <a:latin typeface="Helvetica" pitchFamily="2" charset="0"/>
              </a:rPr>
              <a:t>1</a:t>
            </a: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C202-660F-242A-232C-FB41FDEDF1EF}"/>
              </a:ext>
            </a:extLst>
          </p:cNvPr>
          <p:cNvSpPr txBox="1"/>
          <p:nvPr/>
        </p:nvSpPr>
        <p:spPr>
          <a:xfrm>
            <a:off x="310142" y="4722118"/>
            <a:ext cx="264976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F285C2-D432-7632-F60B-B7912D8A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97" y="2565064"/>
            <a:ext cx="6323162" cy="18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1A73-0D41-3E90-2E22-0B64FE8F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AFC0F9B-E528-43C9-24D1-9B6EEA3D7F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5E8979-BD71-F22C-0CF0-07E10272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C6C32F-A06B-075B-E789-64D88BE25D15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309432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Q: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1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D31F-803D-C74D-F152-4857519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E0BF0B-7763-949F-3286-9E8CE263776A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8475-83FD-0A89-0694-62E495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91F427-C9C8-6A78-FD54-B205DDA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817" y="4731990"/>
            <a:ext cx="116283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1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00908945"/>
              </p:ext>
            </p:extLst>
          </p:nvPr>
        </p:nvGraphicFramePr>
        <p:xfrm>
          <a:off x="3934256" y="1151490"/>
          <a:ext cx="4404865" cy="3632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Content Placeholder 5"/>
          <p:cNvSpPr>
            <a:spLocks noGrp="1"/>
          </p:cNvSpPr>
          <p:nvPr>
            <p:ph sz="half" idx="1"/>
          </p:nvPr>
        </p:nvSpPr>
        <p:spPr>
          <a:xfrm>
            <a:off x="467544" y="1419622"/>
            <a:ext cx="2890647" cy="3369252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noProof="0" dirty="0">
                <a:solidFill>
                  <a:srgbClr val="FF7900"/>
                </a:solidFill>
              </a:rPr>
              <a:t>Lorem ipsum dolor sit </a:t>
            </a:r>
            <a:r>
              <a:rPr lang="en-US" noProof="0" dirty="0" err="1">
                <a:solidFill>
                  <a:srgbClr val="FF7900"/>
                </a:solidFill>
              </a:rPr>
              <a:t>amet</a:t>
            </a:r>
            <a:r>
              <a:rPr lang="en-US" noProof="0" dirty="0">
                <a:solidFill>
                  <a:srgbClr val="FF7900"/>
                </a:solidFill>
              </a:rPr>
              <a:t>, </a:t>
            </a:r>
            <a:r>
              <a:rPr lang="en-US" noProof="0" dirty="0" err="1">
                <a:solidFill>
                  <a:srgbClr val="FF7900"/>
                </a:solidFill>
              </a:rPr>
              <a:t>consectetur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adipiscing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elit</a:t>
            </a:r>
            <a:r>
              <a:rPr lang="en-US" noProof="0" dirty="0">
                <a:solidFill>
                  <a:srgbClr val="FF7900"/>
                </a:solidFill>
              </a:rPr>
              <a:t>.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>
                <a:solidFill>
                  <a:srgbClr val="FF7900"/>
                </a:solidFill>
              </a:rPr>
              <a:t>Sed </a:t>
            </a:r>
            <a:r>
              <a:rPr lang="en-US" noProof="0" dirty="0" err="1">
                <a:solidFill>
                  <a:srgbClr val="FF7900"/>
                </a:solidFill>
              </a:rPr>
              <a:t>rhoncus</a:t>
            </a:r>
            <a:r>
              <a:rPr lang="en-US" noProof="0" dirty="0">
                <a:solidFill>
                  <a:srgbClr val="FF7900"/>
                </a:solidFill>
              </a:rPr>
              <a:t>, nisi </a:t>
            </a:r>
            <a:r>
              <a:rPr lang="en-US" noProof="0" dirty="0" err="1">
                <a:solidFill>
                  <a:srgbClr val="FF7900"/>
                </a:solidFill>
              </a:rPr>
              <a:t>eu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facilisis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condimentum</a:t>
            </a:r>
            <a:r>
              <a:rPr lang="en-US" noProof="0" dirty="0">
                <a:solidFill>
                  <a:srgbClr val="FF7900"/>
                </a:solidFill>
              </a:rPr>
              <a:t>, ligula </a:t>
            </a:r>
            <a:r>
              <a:rPr lang="en-US" noProof="0" dirty="0" err="1">
                <a:solidFill>
                  <a:srgbClr val="FF7900"/>
                </a:solidFill>
              </a:rPr>
              <a:t>augue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 err="1">
                <a:solidFill>
                  <a:srgbClr val="FF7900"/>
                </a:solidFill>
              </a:rPr>
              <a:t>porttitor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lacus</a:t>
            </a:r>
            <a:r>
              <a:rPr lang="en-US" noProof="0" dirty="0">
                <a:solidFill>
                  <a:srgbClr val="FF7900"/>
                </a:solidFill>
              </a:rPr>
              <a:t>.</a:t>
            </a:r>
          </a:p>
          <a:p>
            <a:pPr>
              <a:spcBef>
                <a:spcPts val="1200"/>
              </a:spcBef>
              <a:buClr>
                <a:srgbClr val="FFFFFF"/>
              </a:buClr>
            </a:pPr>
            <a:r>
              <a:rPr lang="en-US" noProof="0" dirty="0" err="1">
                <a:solidFill>
                  <a:schemeClr val="tx1"/>
                </a:solidFill>
              </a:rPr>
              <a:t>Nulla</a:t>
            </a:r>
            <a:r>
              <a:rPr lang="en-US" noProof="0" dirty="0">
                <a:solidFill>
                  <a:schemeClr val="tx1"/>
                </a:solidFill>
              </a:rPr>
              <a:t> sit </a:t>
            </a:r>
            <a:r>
              <a:rPr lang="en-US" noProof="0" dirty="0" err="1">
                <a:solidFill>
                  <a:schemeClr val="tx1"/>
                </a:solidFill>
              </a:rPr>
              <a:t>amet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quam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justo</a:t>
            </a:r>
            <a:r>
              <a:rPr lang="en-US" noProof="0" dirty="0">
                <a:solidFill>
                  <a:schemeClr val="tx1"/>
                </a:solidFill>
              </a:rPr>
              <a:t>:</a:t>
            </a:r>
          </a:p>
          <a:p>
            <a:pPr lvl="2">
              <a:buClr>
                <a:srgbClr val="FF7900"/>
              </a:buClr>
            </a:pPr>
            <a:r>
              <a:rPr lang="en-US" noProof="0" dirty="0"/>
              <a:t>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. </a:t>
            </a:r>
            <a:br>
              <a:rPr lang="en-US" noProof="0" dirty="0"/>
            </a:br>
            <a:r>
              <a:rPr lang="en-US" noProof="0" dirty="0"/>
              <a:t>Sed </a:t>
            </a:r>
            <a:r>
              <a:rPr lang="en-US" noProof="0" dirty="0" err="1"/>
              <a:t>rhoncus</a:t>
            </a:r>
            <a:endParaRPr lang="en-US" noProof="0" dirty="0"/>
          </a:p>
          <a:p>
            <a:pPr lvl="2">
              <a:buClr>
                <a:srgbClr val="FF7900"/>
              </a:buClr>
            </a:pPr>
            <a:r>
              <a:rPr lang="en-US" noProof="0" dirty="0" err="1"/>
              <a:t>Nulla</a:t>
            </a:r>
            <a:r>
              <a:rPr lang="en-US" noProof="0" dirty="0"/>
              <a:t> sit </a:t>
            </a:r>
            <a:r>
              <a:rPr lang="en-US" noProof="0" dirty="0" err="1"/>
              <a:t>amet</a:t>
            </a:r>
            <a:r>
              <a:rPr lang="en-US" noProof="0" dirty="0"/>
              <a:t> </a:t>
            </a:r>
            <a:r>
              <a:rPr lang="en-US" noProof="0" dirty="0" err="1"/>
              <a:t>quam</a:t>
            </a:r>
            <a:r>
              <a:rPr lang="en-US" noProof="0" dirty="0"/>
              <a:t> </a:t>
            </a:r>
            <a:r>
              <a:rPr lang="en-US" noProof="0" dirty="0" err="1"/>
              <a:t>justo</a:t>
            </a:r>
            <a:r>
              <a:rPr lang="en-US" noProof="0" dirty="0"/>
              <a:t> </a:t>
            </a:r>
            <a:r>
              <a:rPr lang="en-US" noProof="0" dirty="0" err="1"/>
              <a:t>eu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iaculis</a:t>
            </a:r>
            <a:r>
              <a:rPr lang="en-US" noProof="0" dirty="0"/>
              <a:t> </a:t>
            </a:r>
            <a:r>
              <a:rPr lang="en-US" noProof="0" dirty="0" err="1"/>
              <a:t>tortor</a:t>
            </a:r>
            <a:r>
              <a:rPr lang="en-US" noProof="0" dirty="0"/>
              <a:t> nisi a </a:t>
            </a:r>
            <a:r>
              <a:rPr lang="en-US" noProof="0" dirty="0" err="1"/>
              <a:t>augue</a:t>
            </a:r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17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688" y="4731990"/>
            <a:ext cx="1205968" cy="19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8" name="Chart 82"/>
          <p:cNvGraphicFramePr/>
          <p:nvPr/>
        </p:nvGraphicFramePr>
        <p:xfrm>
          <a:off x="2399717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83"/>
          <p:cNvGraphicFramePr/>
          <p:nvPr/>
        </p:nvGraphicFramePr>
        <p:xfrm>
          <a:off x="4529746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84"/>
          <p:cNvGraphicFramePr/>
          <p:nvPr/>
        </p:nvGraphicFramePr>
        <p:xfrm>
          <a:off x="6659775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85"/>
          <p:cNvGraphicFramePr/>
          <p:nvPr/>
        </p:nvGraphicFramePr>
        <p:xfrm>
          <a:off x="269688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86"/>
          <p:cNvSpPr txBox="1"/>
          <p:nvPr/>
        </p:nvSpPr>
        <p:spPr>
          <a:xfrm>
            <a:off x="384938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27" name="TextBox 87"/>
          <p:cNvSpPr txBox="1"/>
          <p:nvPr/>
        </p:nvSpPr>
        <p:spPr>
          <a:xfrm>
            <a:off x="679353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85%</a:t>
            </a:r>
          </a:p>
        </p:txBody>
      </p:sp>
      <p:sp>
        <p:nvSpPr>
          <p:cNvPr id="28" name="TextBox 88"/>
          <p:cNvSpPr txBox="1"/>
          <p:nvPr/>
        </p:nvSpPr>
        <p:spPr>
          <a:xfrm>
            <a:off x="31281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18%</a:t>
            </a:r>
          </a:p>
        </p:txBody>
      </p:sp>
      <p:sp>
        <p:nvSpPr>
          <p:cNvPr id="29" name="TextBox 89"/>
          <p:cNvSpPr txBox="1"/>
          <p:nvPr/>
        </p:nvSpPr>
        <p:spPr>
          <a:xfrm>
            <a:off x="2545065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45%</a:t>
            </a:r>
          </a:p>
        </p:txBody>
      </p:sp>
      <p:sp>
        <p:nvSpPr>
          <p:cNvPr id="30" name="TextBox 90"/>
          <p:cNvSpPr txBox="1"/>
          <p:nvPr/>
        </p:nvSpPr>
        <p:spPr>
          <a:xfrm>
            <a:off x="4639871" y="1457658"/>
            <a:ext cx="1511533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75%</a:t>
            </a:r>
          </a:p>
        </p:txBody>
      </p:sp>
      <p:sp>
        <p:nvSpPr>
          <p:cNvPr id="31" name="TextBox 94"/>
          <p:cNvSpPr txBox="1"/>
          <p:nvPr/>
        </p:nvSpPr>
        <p:spPr>
          <a:xfrm>
            <a:off x="2545065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2" name="TextBox 95"/>
          <p:cNvSpPr txBox="1"/>
          <p:nvPr/>
        </p:nvSpPr>
        <p:spPr>
          <a:xfrm>
            <a:off x="4676384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3" name="TextBox 96"/>
          <p:cNvSpPr txBox="1"/>
          <p:nvPr/>
        </p:nvSpPr>
        <p:spPr>
          <a:xfrm>
            <a:off x="6836511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cxnSp>
        <p:nvCxnSpPr>
          <p:cNvPr id="34" name="Straight Connector 91"/>
          <p:cNvCxnSpPr/>
          <p:nvPr/>
        </p:nvCxnSpPr>
        <p:spPr>
          <a:xfrm>
            <a:off x="2331832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92"/>
          <p:cNvCxnSpPr/>
          <p:nvPr/>
        </p:nvCxnSpPr>
        <p:spPr>
          <a:xfrm>
            <a:off x="4456303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3"/>
          <p:cNvCxnSpPr/>
          <p:nvPr/>
        </p:nvCxnSpPr>
        <p:spPr>
          <a:xfrm>
            <a:off x="6591890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1515</TotalTime>
  <Words>1412</Words>
  <Application>Microsoft Macintosh PowerPoint</Application>
  <PresentationFormat>On-screen Show (16:9)</PresentationFormat>
  <Paragraphs>180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Adapters</vt:lpstr>
      <vt:lpstr>Adapters are limited</vt:lpstr>
      <vt:lpstr>Low-Rank Adapters are Better</vt:lpstr>
      <vt:lpstr>LORA</vt:lpstr>
      <vt:lpstr>Conclusions</vt:lpstr>
      <vt:lpstr>Thank you for your attention!</vt:lpstr>
      <vt:lpstr>Titre Titre Titre Titre Titre</vt:lpstr>
      <vt:lpstr>Titre Titre Titre Titre Titre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Robert Poenaru</cp:lastModifiedBy>
  <cp:revision>87</cp:revision>
  <dcterms:created xsi:type="dcterms:W3CDTF">2021-06-15T12:19:15Z</dcterms:created>
  <dcterms:modified xsi:type="dcterms:W3CDTF">2025-10-05T15:21:12Z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